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57" r:id="rId3"/>
    <p:sldId id="258" r:id="rId4"/>
    <p:sldId id="298" r:id="rId5"/>
    <p:sldId id="299" r:id="rId6"/>
    <p:sldId id="300" r:id="rId7"/>
    <p:sldId id="301" r:id="rId8"/>
    <p:sldId id="273" r:id="rId9"/>
    <p:sldId id="259" r:id="rId10"/>
    <p:sldId id="260" r:id="rId11"/>
    <p:sldId id="261" r:id="rId12"/>
    <p:sldId id="293" r:id="rId13"/>
    <p:sldId id="29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>
      <p:cViewPr>
        <p:scale>
          <a:sx n="90" d="100"/>
          <a:sy n="90" d="100"/>
        </p:scale>
        <p:origin x="-1123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DC939-5CC2-456E-8058-864367B8842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CF0C-EC09-4E52-ACD8-9155E9F3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6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CF0C-EC09-4E52-ACD8-9155E9F3A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A4FE2-CEB5-4C52-9DA6-30D6180479F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881208" y="8686461"/>
            <a:ext cx="297391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9FDE67B-9F17-4C69-8E08-FFFC0EDB029A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C6EDD9-955A-4257-A89A-07FF8A60817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81208" y="8686461"/>
            <a:ext cx="297391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A83FF49-1767-4C34-95D2-B65F3E189F64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5DDD-3451-4229-B764-E37C832606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D843-89A8-46A6-970E-E97E45383A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9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A09F-A318-4A9A-9207-B1AA9A6252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4FFB-C60A-4131-9DBB-5FC2724A2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D35C-FE13-4682-AA8B-D1CA2BBFE3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B4BD-988A-4470-8512-A5C880601F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8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55840" y="5953585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18C56CB3-B81E-4019-A890-0B12F5CBC6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225600" y="5953585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654241" y="5953585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9AB122B7-EA1C-450F-9D96-FBF1548E7B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5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39700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03658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86B0-C1B4-4603-8935-E6906B7016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D843-89A8-46A6-970E-E97E45383A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04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0CAD-7A38-4F1A-90B7-343C951A4E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D090-E218-4F99-9A61-BB9F464B5E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2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640B-8452-4C9F-AC6B-4F8DBA5697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48A3-6E2A-4BAA-8888-88AFE7CCD3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2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D6F4-3618-42DF-BF68-E1EE0401C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3C4E-989C-487C-9476-423744238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2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C9AC-57AE-4EE4-B818-3A15599E56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B3E2-BF03-4E9F-85DC-8F1E194D7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4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2D6B-CF5D-415E-9A0E-13B0217B1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7F31-6853-47F3-B94B-145CDC5085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4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D064-40F0-4939-9174-5B08F4A0E3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D090-E218-4F99-9A61-BB9F464B5E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46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D9DC-36D0-4C47-A501-03F7FB3D5F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7778-7503-445E-B0E3-7F27248F39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3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9C15-7DEE-498D-90C0-D14E6DC82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98E3-CCC9-479E-A1E4-DAF34ECD7F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2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F509-5A4D-4C8D-824B-49DE20D2D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A0D7-ABE7-419A-827C-E7B5AE690D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3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8AED-F9E4-4803-88FA-800DF6A49C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4FFB-C60A-4131-9DBB-5FC2724A2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1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4DE5-DC64-4CB5-8A4E-3B0C714F4E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B4BD-988A-4470-8512-A5C880601F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99FD-1840-4302-A9C4-2AD33C4A6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48A3-6E2A-4BAA-8888-88AFE7CCD3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CBAE-39A4-45F5-AD36-D0536FDC72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3C4E-989C-487C-9476-423744238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0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A61D-8E9D-4F49-A708-CB009C11C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B3E2-BF03-4E9F-85DC-8F1E194D7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2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70A1-7B17-4300-9726-D02A3FA5E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7F31-6853-47F3-B94B-145CDC5085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1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1FDE-636D-40FE-9058-430FF33CF5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7778-7503-445E-B0E3-7F27248F39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032E-ACE1-4E02-89D0-16A7558128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98E3-CCC9-479E-A1E4-DAF34ECD7F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DDC7-3640-4FA1-94D3-4BB3C31451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A0D7-ABE7-419A-827C-E7B5AE690D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8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2F2E3-577A-417F-B3D9-0275B2ADE7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46A65-B58E-4307-9BB2-2A9380945E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99B44-A0B5-4DD7-AF86-9E1616CBAC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46A65-B58E-4307-9BB2-2A9380945E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2135" y="1371600"/>
            <a:ext cx="8229600" cy="1066800"/>
          </a:xfrm>
        </p:spPr>
        <p:txBody>
          <a:bodyPr/>
          <a:lstStyle/>
          <a:p>
            <a:r>
              <a:rPr lang="en-US" sz="3600" b="1" dirty="0" smtClean="0"/>
              <a:t>Thermal Baths as Quantum Resources: More Friends  than Foes?</a:t>
            </a:r>
            <a:br>
              <a:rPr lang="en-US" sz="3600" b="1" dirty="0" smtClean="0"/>
            </a:br>
            <a:r>
              <a:rPr lang="en-US" sz="2400" b="1" dirty="0" smtClean="0"/>
              <a:t>Gershon Kurizki</a:t>
            </a:r>
            <a:endParaRPr lang="en-US" sz="2000" dirty="0"/>
          </a:p>
        </p:txBody>
      </p:sp>
      <p:pic>
        <p:nvPicPr>
          <p:cNvPr id="5" name="Picture 2" descr="Home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-76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6019800"/>
            <a:ext cx="1624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Taipei LII</a:t>
            </a: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prstClr val="black"/>
                </a:solidFill>
                <a:latin typeface="Arial" charset="0"/>
                <a:cs typeface="Arial" charset="0"/>
              </a:rPr>
              <a:t>A bath may promote </a:t>
            </a:r>
            <a:r>
              <a:rPr lang="en-US" sz="3000" dirty="0" err="1">
                <a:solidFill>
                  <a:prstClr val="black"/>
                </a:solidFill>
                <a:latin typeface="Arial" charset="0"/>
                <a:cs typeface="Arial" charset="0"/>
              </a:rPr>
              <a:t>quantumness</a:t>
            </a:r>
            <a:r>
              <a:rPr lang="en-US" sz="3000" dirty="0">
                <a:solidFill>
                  <a:prstClr val="black"/>
                </a:solidFill>
                <a:latin typeface="Arial" charset="0"/>
                <a:cs typeface="Arial" charset="0"/>
              </a:rPr>
              <a:t>, work, cooling upon controlling system-bath interactions.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76199"/>
            <a:ext cx="8763000" cy="6746017"/>
            <a:chOff x="304800" y="76199"/>
            <a:chExt cx="8763000" cy="674601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4961" r="12535"/>
            <a:stretch/>
          </p:blipFill>
          <p:spPr bwMode="auto">
            <a:xfrm>
              <a:off x="304800" y="76199"/>
              <a:ext cx="8229600" cy="674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81000" y="1011032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Bath diagnostics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71800" y="1075047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KK (</a:t>
              </a:r>
              <a:r>
                <a:rPr lang="en-US" sz="160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Kofman</a:t>
              </a: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&amp; Kurizki) universal formula, PRL (2001, 2004)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2209800"/>
              <a:ext cx="5334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7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0" y="1261573"/>
            <a:ext cx="6901920" cy="17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838400" y="2322965"/>
            <a:ext cx="3234240" cy="1327819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3465AF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27680" y="6182570"/>
            <a:ext cx="6644159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ts val="1293"/>
              </a:spcAft>
            </a:pPr>
            <a:r>
              <a:rPr lang="en-US" altLang="en-US" sz="1500" dirty="0">
                <a:solidFill>
                  <a:srgbClr val="000000"/>
                </a:solidFill>
              </a:rPr>
              <a:t>A. Zwick, G.A. Alvarez and G. Kurizki, </a:t>
            </a:r>
            <a:r>
              <a:rPr lang="en-US" altLang="en-US" sz="1500" dirty="0" smtClean="0">
                <a:solidFill>
                  <a:srgbClr val="000000"/>
                </a:solidFill>
              </a:rPr>
              <a:t>Phys. Rev. Applied </a:t>
            </a:r>
            <a:r>
              <a:rPr lang="en-US" altLang="en-US" sz="1500" b="1" dirty="0" smtClean="0">
                <a:solidFill>
                  <a:srgbClr val="000000"/>
                </a:solidFill>
              </a:rPr>
              <a:t>5</a:t>
            </a:r>
            <a:r>
              <a:rPr lang="en-US" altLang="en-US" sz="1500" dirty="0" smtClean="0">
                <a:solidFill>
                  <a:srgbClr val="000000"/>
                </a:solidFill>
              </a:rPr>
              <a:t> 014007 (2016)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9120" y="403242"/>
            <a:ext cx="8622720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0047FF"/>
                </a:solidFill>
                <a:cs typeface="Arial" pitchFamily="34" charset="0"/>
              </a:rPr>
              <a:t>Maximizing information on the environment by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0047FF"/>
                </a:solidFill>
                <a:cs typeface="Arial" pitchFamily="34" charset="0"/>
              </a:rPr>
              <a:t>dynamically controlled qubit probes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4079520" y="4126034"/>
            <a:ext cx="4525920" cy="567420"/>
            <a:chOff x="2833" y="2865"/>
            <a:chExt cx="3143" cy="394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2865"/>
              <a:ext cx="2451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" y="2937"/>
              <a:ext cx="12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" y="2877"/>
              <a:ext cx="50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245121" y="5011727"/>
            <a:ext cx="3898080" cy="745998"/>
          </a:xfrm>
          <a:prstGeom prst="rect">
            <a:avLst/>
          </a:prstGeom>
          <a:solidFill>
            <a:srgbClr val="FFFFFF"/>
          </a:solidFill>
          <a:ln w="18360" cap="flat">
            <a:solidFill>
              <a:srgbClr val="C5000B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001761" y="3866807"/>
            <a:ext cx="2496960" cy="31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Ultimate  precision bound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81" y="5126939"/>
            <a:ext cx="2566080" cy="5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20" y="5210468"/>
            <a:ext cx="1062720" cy="35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187520" y="4758260"/>
            <a:ext cx="29030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FF3366"/>
                </a:solidFill>
              </a:rPr>
              <a:t>Quantum Fisher Information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954401" y="5756285"/>
            <a:ext cx="21787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33CC66"/>
                </a:solidFill>
              </a:rPr>
              <a:t>Signal vs Sensitivity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0" y="2405053"/>
            <a:ext cx="2435040" cy="8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0" y="3208657"/>
            <a:ext cx="2695680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" y="3234580"/>
            <a:ext cx="3044160" cy="257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36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52641" y="414764"/>
            <a:ext cx="7381440" cy="66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90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80"/>
                </a:solidFill>
              </a:rPr>
              <a:t> How to </a:t>
            </a:r>
            <a:r>
              <a:rPr lang="en-US" altLang="en-US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optimize</a:t>
            </a:r>
            <a:r>
              <a:rPr lang="en-US" altLang="en-US">
                <a:solidFill>
                  <a:srgbClr val="000080"/>
                </a:solidFill>
              </a:rPr>
              <a:t> state transfer through quantum channels </a:t>
            </a:r>
            <a:br>
              <a:rPr lang="en-US" altLang="en-US">
                <a:solidFill>
                  <a:srgbClr val="000080"/>
                </a:solidFill>
              </a:rPr>
            </a:br>
            <a:r>
              <a:rPr lang="en-US" altLang="en-US">
                <a:solidFill>
                  <a:srgbClr val="000080"/>
                </a:solidFill>
              </a:rPr>
              <a:t>with minimal control? </a:t>
            </a:r>
            <a:r>
              <a:rPr lang="en-US" altLang="en-US" sz="2000">
                <a:solidFill>
                  <a:srgbClr val="0000FF"/>
                </a:solidFill>
              </a:rPr>
              <a:t>Boundary</a:t>
            </a:r>
            <a:r>
              <a:rPr lang="en-US" altLang="en-US" sz="2000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dynamical</a:t>
            </a:r>
            <a:r>
              <a:rPr lang="en-US" altLang="en-US" sz="2000">
                <a:solidFill>
                  <a:srgbClr val="0000FF"/>
                </a:solidFill>
              </a:rPr>
              <a:t>-control</a:t>
            </a: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564480" y="4955561"/>
            <a:ext cx="4632480" cy="1155001"/>
            <a:chOff x="392" y="3441"/>
            <a:chExt cx="3217" cy="80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441"/>
              <a:ext cx="2432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399" y="4028"/>
              <a:ext cx="195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600" smtClean="0">
                  <a:solidFill>
                    <a:srgbClr val="FF0000"/>
                  </a:solidFill>
                </a:rPr>
                <a:t>Coupling </a:t>
              </a:r>
              <a:r>
                <a:rPr lang="en-US" altLang="en-US" sz="1600" dirty="0">
                  <a:solidFill>
                    <a:srgbClr val="FF0000"/>
                  </a:solidFill>
                </a:rPr>
                <a:t>spectrum function</a:t>
              </a: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1504" y="3813"/>
              <a:ext cx="444" cy="248"/>
            </a:xfrm>
            <a:custGeom>
              <a:avLst/>
              <a:gdLst>
                <a:gd name="G0" fmla="+- 1 0 0"/>
                <a:gd name="G1" fmla="+- 1107 0 0"/>
                <a:gd name="T0" fmla="*/ 446 w 1971"/>
                <a:gd name="T1" fmla="*/ 0 h 1108"/>
                <a:gd name="T2" fmla="*/ 0 w 1971"/>
                <a:gd name="T3" fmla="*/ 250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71" h="1108">
                  <a:moveTo>
                    <a:pt x="1970" y="0"/>
                  </a:moveTo>
                  <a:lnTo>
                    <a:pt x="0" y="1107"/>
                  </a:lnTo>
                </a:path>
              </a:pathLst>
            </a:custGeom>
            <a:noFill/>
            <a:ln w="18360" cap="sq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2323" y="3818"/>
              <a:ext cx="1286" cy="424"/>
              <a:chOff x="2323" y="3818"/>
              <a:chExt cx="1286" cy="424"/>
            </a:xfrm>
          </p:grpSpPr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2467" y="3818"/>
                <a:ext cx="352" cy="242"/>
              </a:xfrm>
              <a:prstGeom prst="line">
                <a:avLst/>
              </a:prstGeom>
              <a:noFill/>
              <a:ln w="18360" cap="sq">
                <a:solidFill>
                  <a:srgbClr val="00FF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2323" y="4027"/>
                <a:ext cx="1286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600">
                    <a:solidFill>
                      <a:srgbClr val="33CC66"/>
                    </a:solidFill>
                  </a:rPr>
                  <a:t>Filter function</a:t>
                </a:r>
              </a:p>
            </p:txBody>
          </p:sp>
        </p:grpSp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40" y="5082294"/>
            <a:ext cx="242064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988160" y="5026128"/>
            <a:ext cx="3769920" cy="688392"/>
          </a:xfrm>
          <a:prstGeom prst="rect">
            <a:avLst/>
          </a:prstGeom>
          <a:solidFill>
            <a:srgbClr val="FFFFFF">
              <a:alpha val="0"/>
            </a:srgbClr>
          </a:solidFill>
          <a:ln w="18360" cap="sq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37441" y="6274739"/>
            <a:ext cx="6200640" cy="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47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ts val="1293"/>
              </a:spcAft>
            </a:pPr>
            <a:r>
              <a:rPr lang="en-US" altLang="en-US" sz="1500">
                <a:solidFill>
                  <a:srgbClr val="000000"/>
                </a:solidFill>
              </a:rPr>
              <a:t>A. Zwick, G.A. Alvarez,  G. Bensky and G. Kurizki, NJP </a:t>
            </a:r>
            <a:r>
              <a:rPr lang="en-US" altLang="en-US" sz="1500" b="1">
                <a:solidFill>
                  <a:srgbClr val="000000"/>
                </a:solidFill>
              </a:rPr>
              <a:t>16,</a:t>
            </a:r>
            <a:r>
              <a:rPr lang="en-US" altLang="en-US" sz="1500">
                <a:solidFill>
                  <a:srgbClr val="000000"/>
                </a:solidFill>
              </a:rPr>
              <a:t> 065021 (2014)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327819"/>
            <a:ext cx="8231040" cy="354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637760" y="5226310"/>
            <a:ext cx="823680" cy="30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ts val="1293"/>
              </a:spcAft>
            </a:pPr>
            <a:r>
              <a:rPr lang="en-US" altLang="en-US" sz="1500">
                <a:solidFill>
                  <a:srgbClr val="000000"/>
                </a:solidFill>
              </a:rPr>
              <a:t>p = 0,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7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496" b="14201"/>
          <a:stretch/>
        </p:blipFill>
        <p:spPr bwMode="auto">
          <a:xfrm>
            <a:off x="754" y="914400"/>
            <a:ext cx="9067800" cy="54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prstClr val="black"/>
                </a:solidFill>
                <a:latin typeface="Arial" charset="0"/>
                <a:cs typeface="Arial" charset="0"/>
              </a:rPr>
              <a:t>Ib. </a:t>
            </a:r>
            <a:r>
              <a:rPr lang="en-US" sz="2800" u="sng" dirty="0" err="1">
                <a:solidFill>
                  <a:prstClr val="black"/>
                </a:solidFill>
                <a:latin typeface="Arial" charset="0"/>
                <a:cs typeface="Arial" charset="0"/>
              </a:rPr>
              <a:t>Multispin</a:t>
            </a:r>
            <a:r>
              <a:rPr lang="en-US" sz="2800" u="sng" dirty="0">
                <a:solidFill>
                  <a:prstClr val="black"/>
                </a:solidFill>
                <a:latin typeface="Arial" charset="0"/>
                <a:cs typeface="Arial" charset="0"/>
              </a:rPr>
              <a:t>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707" r="1310" b="3642"/>
          <a:stretch/>
        </p:blipFill>
        <p:spPr bwMode="auto">
          <a:xfrm>
            <a:off x="0" y="325925"/>
            <a:ext cx="9144000" cy="63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581" b="55382"/>
          <a:stretch/>
        </p:blipFill>
        <p:spPr bwMode="auto">
          <a:xfrm>
            <a:off x="114300" y="1502874"/>
            <a:ext cx="9029700" cy="31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82" t="80087" r="2298" b="3908"/>
          <a:stretch/>
        </p:blipFill>
        <p:spPr bwMode="auto">
          <a:xfrm>
            <a:off x="26406" y="4800600"/>
            <a:ext cx="8908610" cy="111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82" t="5215" r="2298" b="51541"/>
          <a:stretch/>
        </p:blipFill>
        <p:spPr bwMode="auto">
          <a:xfrm>
            <a:off x="90535" y="762000"/>
            <a:ext cx="8908610" cy="300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2016" y="334978"/>
            <a:ext cx="8682273" cy="6446068"/>
            <a:chOff x="172016" y="334978"/>
            <a:chExt cx="8682273" cy="644606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868" t="4858" r="3869" b="1669"/>
            <a:stretch/>
          </p:blipFill>
          <p:spPr bwMode="auto">
            <a:xfrm>
              <a:off x="172016" y="334978"/>
              <a:ext cx="8682273" cy="6446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572000" y="2133600"/>
              <a:ext cx="1066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Virtual quanta exchange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" y="40386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Real quanta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77200" y="4114800"/>
              <a:ext cx="777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Virtual quanta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7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5639" t="17841" r="11524" b="39833"/>
          <a:stretch/>
        </p:blipFill>
        <p:spPr bwMode="auto">
          <a:xfrm>
            <a:off x="4488254" y="1524000"/>
            <a:ext cx="4110135" cy="305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960" r="9463" b="85598"/>
          <a:stretch/>
        </p:blipFill>
        <p:spPr bwMode="auto">
          <a:xfrm>
            <a:off x="152400" y="614787"/>
            <a:ext cx="8686800" cy="6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9956" y="5262264"/>
            <a:ext cx="832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Globally-incoherent (local) control of entanglement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802373"/>
            <a:ext cx="3321698" cy="2903376"/>
            <a:chOff x="0" y="1066800"/>
            <a:chExt cx="3321698" cy="290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1038" t="20492" r="54342" b="39229"/>
            <a:stretch/>
          </p:blipFill>
          <p:spPr bwMode="auto">
            <a:xfrm>
              <a:off x="0" y="1066800"/>
              <a:ext cx="3321698" cy="290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371600" y="1573773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Real quanta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6396" y="8100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II. Entanglement control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78" t="4707" r="4068" b="9003"/>
          <a:stretch/>
        </p:blipFill>
        <p:spPr bwMode="auto">
          <a:xfrm>
            <a:off x="88271" y="304800"/>
            <a:ext cx="8897297" cy="607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6019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Entanglement protection by incoherent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930" y="228600"/>
            <a:ext cx="7373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Open systems everywhere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If you can’t fight the bath – join it!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or: How I learnt to stop worrying and love the bath.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64" y="1954649"/>
            <a:ext cx="87458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prstClr val="black"/>
                </a:solidFill>
                <a:latin typeface="Arial" charset="0"/>
                <a:cs typeface="Arial" charset="0"/>
              </a:rPr>
              <a:t>Act within bath memory </a:t>
            </a:r>
            <a:r>
              <a:rPr lang="en-US" sz="2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time: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prstClr val="black"/>
                </a:solidFill>
                <a:latin typeface="Arial" charset="0"/>
                <a:cs typeface="Arial" charset="0"/>
              </a:rPr>
              <a:t>Engineer system coupling to guided bath modes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Select 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bath spectra: control of two-bath machines.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124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71818"/>
              </p:ext>
            </p:extLst>
          </p:nvPr>
        </p:nvGraphicFramePr>
        <p:xfrm>
          <a:off x="474930" y="3284984"/>
          <a:ext cx="8079740" cy="3648456"/>
        </p:xfrm>
        <a:graphic>
          <a:graphicData uri="http://schemas.openxmlformats.org/drawingml/2006/table">
            <a:tbl>
              <a:tblPr/>
              <a:tblGrid>
                <a:gridCol w="3939540"/>
                <a:gridCol w="4140200"/>
              </a:tblGrid>
              <a:tr h="52576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Coherence/entanglement/diagnostic control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Thermodynamic control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Nature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1400" b="1" u="none" dirty="0">
                          <a:effectLst/>
                          <a:latin typeface="Arial"/>
                          <a:ea typeface="Calibri"/>
                        </a:rPr>
                        <a:t>405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, 546 (2000)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Nature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</a:rPr>
                        <a:t>452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, 724 (2008)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Phys. Rev. Lett. </a:t>
                      </a:r>
                      <a:r>
                        <a:rPr lang="en-US" sz="1400" b="1" u="none" dirty="0">
                          <a:effectLst/>
                          <a:latin typeface="Arial"/>
                          <a:ea typeface="Calibri"/>
                        </a:rPr>
                        <a:t>87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, 270405 (2001)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Arial"/>
                          <a:ea typeface="Calibri"/>
                        </a:rPr>
                        <a:t>New J. Phys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. </a:t>
                      </a:r>
                      <a:r>
                        <a:rPr lang="en-US" sz="1400" b="1">
                          <a:effectLst/>
                          <a:latin typeface="Arial"/>
                          <a:ea typeface="Calibri"/>
                        </a:rPr>
                        <a:t>11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 123025 (2009)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Phys. </a:t>
                      </a: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Rev. Lett. 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</a:rPr>
                        <a:t>93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, 130406 (2004)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Arial"/>
                          <a:ea typeface="Calibri"/>
                        </a:rPr>
                        <a:t>New J. Phys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. </a:t>
                      </a:r>
                      <a:r>
                        <a:rPr lang="en-US" sz="1400" b="1">
                          <a:effectLst/>
                          <a:latin typeface="Arial"/>
                          <a:ea typeface="Calibri"/>
                        </a:rPr>
                        <a:t>12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 053033 (2010)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Phys. Rev. Lett. 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</a:rPr>
                        <a:t>104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 040401 (2010)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Arial"/>
                          <a:ea typeface="Calibri"/>
                        </a:rPr>
                        <a:t>Phys. Rev. Lett. </a:t>
                      </a:r>
                      <a:r>
                        <a:rPr lang="en-US" sz="1400" b="1">
                          <a:effectLst/>
                          <a:latin typeface="Arial"/>
                          <a:ea typeface="Calibri"/>
                        </a:rPr>
                        <a:t>105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, 160401 (2010)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Phys. Rev. Lett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. 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</a:rPr>
                        <a:t>106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010404 (2011)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Phys.Rev</a:t>
                      </a: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. Lett.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109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 090601 (2012)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Arial"/>
                          <a:ea typeface="Calibri"/>
                        </a:rPr>
                        <a:t>Phys. Rev. Lett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. </a:t>
                      </a:r>
                      <a:r>
                        <a:rPr lang="en-US" sz="1400" b="1">
                          <a:effectLst/>
                          <a:latin typeface="Arial"/>
                          <a:ea typeface="Calibri"/>
                        </a:rPr>
                        <a:t>106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 120404 (2011)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EPL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103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 60005 (2013)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Arial"/>
                          <a:ea typeface="Calibri"/>
                        </a:rPr>
                        <a:t>Phys. Rev. Lett. </a:t>
                      </a:r>
                      <a:r>
                        <a:rPr lang="en-US" sz="1400" b="1">
                          <a:effectLst/>
                          <a:latin typeface="Arial"/>
                          <a:ea typeface="Calibri"/>
                        </a:rPr>
                        <a:t>107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 010404 (2011)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Phys. Rev. E 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</a:rPr>
                        <a:t>90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, 022102 (2014)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Arial"/>
                          <a:ea typeface="Calibri"/>
                        </a:rPr>
                        <a:t>Nature </a:t>
                      </a:r>
                      <a:r>
                        <a:rPr lang="en-US" sz="1400" b="1">
                          <a:effectLst/>
                          <a:latin typeface="Arial"/>
                          <a:ea typeface="Calibri"/>
                        </a:rPr>
                        <a:t>480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, 219</a:t>
                      </a:r>
                      <a:r>
                        <a:rPr lang="en-US" sz="1400" b="1"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Arial"/>
                          <a:ea typeface="Calibri"/>
                        </a:rPr>
                        <a:t>(2011)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Sci. </a:t>
                      </a:r>
                      <a:r>
                        <a:rPr lang="en-US" sz="1400" i="1" dirty="0" err="1">
                          <a:effectLst/>
                          <a:latin typeface="Arial"/>
                          <a:ea typeface="Calibri"/>
                        </a:rPr>
                        <a:t>Repts</a:t>
                      </a: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. 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</a:rPr>
                        <a:t>5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 (2015)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Phys. Rev. Lett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. 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108 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140403 (2012)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Phys. Rev. A 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</a:rPr>
                        <a:t>91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</a:rPr>
                        <a:t>, 023431 (2015)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PNAS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 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109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, 5958 (2012)                             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Adv. Atom. Mol. Opt. Phys. </a:t>
                      </a:r>
                      <a:r>
                        <a:rPr lang="en-US" sz="1400" b="1" dirty="0" smtClean="0">
                          <a:effectLst/>
                          <a:latin typeface="Arial"/>
                          <a:ea typeface="Calibri"/>
                        </a:rPr>
                        <a:t>64</a:t>
                      </a: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</a:rPr>
                        <a:t>,329 (2015)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PNAS 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111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10485 (2014)</a:t>
                      </a: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                             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Opt. Lett. 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39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, 3674 (2014)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New J. Phys.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16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 065021 (2014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Phys.Rev.Appl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.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5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</a:rPr>
                        <a:t>,014007(2016)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6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700" dirty="0" smtClean="0">
                <a:solidFill>
                  <a:prstClr val="black"/>
                </a:solidFill>
                <a:latin typeface="Bookman Old Style" pitchFamily="18" charset="0"/>
              </a:rPr>
              <a:t> Measurement of a </a:t>
            </a:r>
            <a:r>
              <a:rPr lang="en-US" sz="2700" dirty="0" err="1" smtClean="0">
                <a:solidFill>
                  <a:prstClr val="black"/>
                </a:solidFill>
                <a:latin typeface="+mj-lt"/>
              </a:rPr>
              <a:t>qubit</a:t>
            </a:r>
            <a:r>
              <a:rPr lang="en-US" sz="2700" dirty="0" smtClean="0">
                <a:solidFill>
                  <a:prstClr val="black"/>
                </a:solidFill>
                <a:latin typeface="Bookman Old Style" pitchFamily="18" charset="0"/>
              </a:rPr>
              <a:t> in </a:t>
            </a:r>
            <a:r>
              <a:rPr lang="en-US" sz="2700" dirty="0">
                <a:solidFill>
                  <a:prstClr val="black"/>
                </a:solidFill>
                <a:latin typeface="Bookman Old Style" pitchFamily="18" charset="0"/>
              </a:rPr>
              <a:t>a bath breaks </a:t>
            </a:r>
            <a:r>
              <a:rPr lang="en-US" sz="2700" dirty="0" smtClean="0">
                <a:solidFill>
                  <a:prstClr val="black"/>
                </a:solidFill>
                <a:latin typeface="Bookman Old Style" pitchFamily="18" charset="0"/>
              </a:rPr>
              <a:t>equilibrium</a:t>
            </a:r>
            <a:endParaRPr lang="en-US" sz="27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98685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N. Erez et al., Nature </a:t>
            </a:r>
            <a:r>
              <a:rPr lang="en-US" sz="1600" b="1" dirty="0">
                <a:latin typeface="+mj-lt"/>
              </a:rPr>
              <a:t>452</a:t>
            </a:r>
            <a:r>
              <a:rPr lang="en-US" sz="1600" dirty="0">
                <a:latin typeface="+mj-lt"/>
              </a:rPr>
              <a:t>, 724 (2008</a:t>
            </a:r>
            <a:r>
              <a:rPr lang="en-US" sz="1600" dirty="0" smtClean="0">
                <a:latin typeface="+mj-lt"/>
              </a:rPr>
              <a:t>); G</a:t>
            </a:r>
            <a:r>
              <a:rPr lang="en-US" sz="1600" dirty="0">
                <a:latin typeface="+mj-lt"/>
              </a:rPr>
              <a:t>. Gordon et al., NJP </a:t>
            </a:r>
            <a:r>
              <a:rPr lang="en-US" sz="1600" b="1" dirty="0">
                <a:latin typeface="+mj-lt"/>
              </a:rPr>
              <a:t>11</a:t>
            </a:r>
            <a:r>
              <a:rPr lang="en-US" sz="1600" dirty="0">
                <a:latin typeface="+mj-lt"/>
              </a:rPr>
              <a:t>, 123 025 (2009)</a:t>
            </a:r>
          </a:p>
          <a:p>
            <a:r>
              <a:rPr lang="en-US" sz="1600" dirty="0">
                <a:latin typeface="+mj-lt"/>
              </a:rPr>
              <a:t>G. Alvarez, et al. PRL </a:t>
            </a:r>
            <a:r>
              <a:rPr lang="en-US" sz="1600" b="1" dirty="0">
                <a:latin typeface="+mj-lt"/>
              </a:rPr>
              <a:t>104</a:t>
            </a:r>
            <a:r>
              <a:rPr lang="en-US" sz="1600" dirty="0">
                <a:latin typeface="+mj-lt"/>
              </a:rPr>
              <a:t> 040401 (2010)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4" y="1641933"/>
            <a:ext cx="8049751" cy="50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5620" y="533400"/>
            <a:ext cx="8134980" cy="5750355"/>
            <a:chOff x="475620" y="533400"/>
            <a:chExt cx="8134980" cy="575035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20" y="533400"/>
              <a:ext cx="8134980" cy="57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181600" y="4953000"/>
              <a:ext cx="3048000" cy="1330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3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417746"/>
            <a:ext cx="8153400" cy="5966744"/>
            <a:chOff x="457200" y="417746"/>
            <a:chExt cx="8153400" cy="59667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7746"/>
              <a:ext cx="8153400" cy="596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105400" y="1295400"/>
              <a:ext cx="26670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3052"/>
            <a:ext cx="7932617" cy="59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41927" y="1295400"/>
            <a:ext cx="7212546" cy="4107180"/>
            <a:chOff x="1041927" y="1295400"/>
            <a:chExt cx="7212546" cy="41071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1" t="17606" b="13003"/>
            <a:stretch/>
          </p:blipFill>
          <p:spPr bwMode="auto">
            <a:xfrm>
              <a:off x="1041927" y="1295400"/>
              <a:ext cx="7212546" cy="410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05000" y="1569720"/>
              <a:ext cx="54864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38300" y="540258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Extracting work via (non-selective) measurements:</a:t>
            </a:r>
          </a:p>
          <a:p>
            <a:r>
              <a:rPr lang="en-US" sz="2000" dirty="0" smtClean="0">
                <a:latin typeface="+mj-lt"/>
              </a:rPr>
              <a:t>Demented Maxwell’s demon, but bath has memory!</a:t>
            </a:r>
            <a:endParaRPr lang="en-US" sz="2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Non-selective measurements disturb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thermodynamic equilibrium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2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6" y="457200"/>
            <a:ext cx="808457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7602" y="752285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Phys. Rev. A 88, 022112 (2013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5303"/>
            <a:ext cx="7315200" cy="60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39624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9550"/>
            <a:ext cx="8001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</a:rPr>
              <a:t>Summary</a:t>
            </a:r>
          </a:p>
          <a:p>
            <a:endParaRPr lang="en-US" sz="1000" b="1" dirty="0" smtClean="0"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Bookman Old Style" panose="02050604050505020204" pitchFamily="18" charset="0"/>
              <a:buChar char="♦"/>
            </a:pPr>
            <a:r>
              <a:rPr lang="en-US" sz="2400" dirty="0" smtClean="0">
                <a:latin typeface="Bookman Old Style" panose="02050604050505020204" pitchFamily="18" charset="0"/>
              </a:rPr>
              <a:t>Task-Optimal Control:</a:t>
            </a:r>
          </a:p>
          <a:p>
            <a:pPr marL="342900" indent="-342900">
              <a:lnSpc>
                <a:spcPct val="150000"/>
              </a:lnSpc>
              <a:buFont typeface="Bookman Old Style" panose="02050604050505020204" pitchFamily="18" charset="0"/>
              <a:buChar char="♦"/>
            </a:pPr>
            <a:r>
              <a:rPr lang="en-US" sz="2400" dirty="0" smtClean="0">
                <a:latin typeface="Bookman Old Style" panose="02050604050505020204" pitchFamily="18" charset="0"/>
              </a:rPr>
              <a:t>Know thine enemy: measure noise/bath spectra </a:t>
            </a:r>
            <a:r>
              <a:rPr lang="en-US" sz="2400" i="1" dirty="0" smtClean="0">
                <a:latin typeface="Bookman Old Style" panose="02050604050505020204" pitchFamily="18" charset="0"/>
              </a:rPr>
              <a:t>universal formula</a:t>
            </a:r>
          </a:p>
          <a:p>
            <a:pPr marL="342900" indent="-342900">
              <a:lnSpc>
                <a:spcPct val="150000"/>
              </a:lnSpc>
              <a:buFont typeface="Bookman Old Style" panose="02050604050505020204" pitchFamily="18" charset="0"/>
              <a:buChar char="♦"/>
            </a:pPr>
            <a:r>
              <a:rPr lang="en-US" sz="2400" dirty="0" smtClean="0">
                <a:latin typeface="Bookman Old Style" panose="02050604050505020204" pitchFamily="18" charset="0"/>
              </a:rPr>
              <a:t>Relevant time-scale:</a:t>
            </a:r>
            <a:br>
              <a:rPr lang="en-US" sz="2400" dirty="0" smtClean="0">
                <a:latin typeface="Bookman Old Style" panose="02050604050505020204" pitchFamily="18" charset="0"/>
              </a:rPr>
            </a:b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b="1" dirty="0" smtClean="0">
                <a:latin typeface="Bookman Old Style" panose="02050604050505020204" pitchFamily="18" charset="0"/>
              </a:rPr>
              <a:t>Not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err="1" smtClean="0">
                <a:latin typeface="Bookman Old Style" panose="02050604050505020204" pitchFamily="18" charset="0"/>
              </a:rPr>
              <a:t>decoherence</a:t>
            </a:r>
            <a:r>
              <a:rPr lang="en-US" sz="2400" dirty="0" smtClean="0">
                <a:latin typeface="Bookman Old Style" panose="02050604050505020204" pitchFamily="18" charset="0"/>
              </a:rPr>
              <a:t> rate, </a:t>
            </a:r>
            <a:r>
              <a:rPr lang="en-US" sz="2400" b="1" dirty="0" smtClean="0">
                <a:latin typeface="Bookman Old Style" panose="02050604050505020204" pitchFamily="18" charset="0"/>
              </a:rPr>
              <a:t>only</a:t>
            </a:r>
            <a:r>
              <a:rPr lang="en-US" sz="2400" dirty="0" smtClean="0">
                <a:latin typeface="Bookman Old Style" panose="02050604050505020204" pitchFamily="18" charset="0"/>
              </a:rPr>
              <a:t> correlation time of bath</a:t>
            </a:r>
          </a:p>
          <a:p>
            <a:pPr marL="342900" indent="-342900">
              <a:lnSpc>
                <a:spcPct val="150000"/>
              </a:lnSpc>
              <a:buFont typeface="Bookman Old Style" panose="02050604050505020204" pitchFamily="18" charset="0"/>
              <a:buChar char="♦"/>
            </a:pPr>
            <a:r>
              <a:rPr lang="en-US" sz="2400" dirty="0" smtClean="0">
                <a:latin typeface="Bookman Old Style" panose="02050604050505020204" pitchFamily="18" charset="0"/>
              </a:rPr>
              <a:t>Multipartite systems</a:t>
            </a:r>
          </a:p>
          <a:p>
            <a:pPr marL="774700" indent="-342900">
              <a:lnSpc>
                <a:spcPct val="150000"/>
              </a:lnSpc>
              <a:buFont typeface="Bookman Old Style" panose="02050604050505020204" pitchFamily="18" charset="0"/>
              <a:buChar char="♦"/>
            </a:pPr>
            <a:r>
              <a:rPr lang="en-US" sz="2400" dirty="0" smtClean="0">
                <a:latin typeface="Bookman Old Style" panose="02050604050505020204" pitchFamily="18" charset="0"/>
              </a:rPr>
              <a:t>Disentanglement control</a:t>
            </a:r>
          </a:p>
          <a:p>
            <a:pPr marL="774700" indent="-342900">
              <a:lnSpc>
                <a:spcPct val="150000"/>
              </a:lnSpc>
              <a:buFont typeface="Bookman Old Style" panose="02050604050505020204" pitchFamily="18" charset="0"/>
              <a:buChar char="♦"/>
            </a:pPr>
            <a:r>
              <a:rPr lang="en-US" sz="2400" dirty="0" smtClean="0">
                <a:latin typeface="Bookman Old Style" panose="02050604050505020204" pitchFamily="18" charset="0"/>
              </a:rPr>
              <a:t>Optimize quantum logic gates</a:t>
            </a:r>
          </a:p>
          <a:p>
            <a:pPr marL="342900" indent="-342900">
              <a:lnSpc>
                <a:spcPct val="150000"/>
              </a:lnSpc>
              <a:buFont typeface="Bookman Old Style" panose="02050604050505020204" pitchFamily="18" charset="0"/>
              <a:buChar char="♦"/>
            </a:pPr>
            <a:r>
              <a:rPr lang="en-US" sz="2400" dirty="0" smtClean="0">
                <a:latin typeface="Bookman Old Style" panose="02050604050505020204" pitchFamily="18" charset="0"/>
              </a:rPr>
              <a:t>Spin-chain transfer: as in bath control</a:t>
            </a:r>
          </a:p>
          <a:p>
            <a:pPr marL="342900" indent="-342900">
              <a:lnSpc>
                <a:spcPct val="150000"/>
              </a:lnSpc>
              <a:buFont typeface="Bookman Old Style" panose="02050604050505020204" pitchFamily="18" charset="0"/>
              <a:buChar char="♦"/>
            </a:pPr>
            <a:r>
              <a:rPr lang="en-US" sz="2400" dirty="0" smtClean="0">
                <a:latin typeface="Bookman Old Style" panose="02050604050505020204" pitchFamily="18" charset="0"/>
              </a:rPr>
              <a:t>System-bath entanglement control: temp. control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7937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93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68" y="0"/>
                </a:move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5950" y="17878"/>
                </a:lnTo>
                <a:lnTo>
                  <a:pt x="30751" y="5294"/>
                </a:lnTo>
                <a:lnTo>
                  <a:pt x="18068" y="0"/>
                </a:lnTo>
                <a:close/>
              </a:path>
            </a:pathLst>
          </a:custGeom>
          <a:solidFill>
            <a:srgbClr val="040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93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930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287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924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922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917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91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910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9092" y="5824"/>
            <a:ext cx="435788" cy="152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04064C"/>
                </a:solidFill>
                <a:latin typeface="Arial"/>
                <a:cs typeface="Arial"/>
              </a:rPr>
              <a:t>Go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029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027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022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020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3016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0139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009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007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80011" y="5824"/>
            <a:ext cx="43578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806029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806029"/>
                </a:solidFill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8121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119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114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8112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30929" y="5824"/>
            <a:ext cx="4320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806029"/>
                </a:solidFill>
                <a:latin typeface="Arial"/>
                <a:cs typeface="Arial"/>
              </a:rPr>
              <a:t> </a:t>
            </a:r>
            <a:r>
              <a:rPr sz="1000" spc="-59" dirty="0">
                <a:solidFill>
                  <a:srgbClr val="806029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2842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8407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2836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834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2829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2827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822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820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2816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814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2809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807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8029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78146" y="5824"/>
            <a:ext cx="4433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806029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806029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867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8673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668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8666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8662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86599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655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8653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648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6467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36472" y="5824"/>
            <a:ext cx="42697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806029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4287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2870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28687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2864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378473" y="5824"/>
            <a:ext cx="57307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30" dirty="0">
                <a:solidFill>
                  <a:srgbClr val="806029"/>
                </a:solidFill>
                <a:latin typeface="Arial"/>
                <a:cs typeface="Arial"/>
              </a:rPr>
              <a:t>Summ</a:t>
            </a:r>
            <a:r>
              <a:rPr sz="1000" spc="-59" dirty="0">
                <a:solidFill>
                  <a:srgbClr val="806029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806029"/>
                </a:solidFill>
                <a:latin typeface="Arial"/>
                <a:cs typeface="Arial"/>
              </a:rPr>
              <a:t>ry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6200" y="5824"/>
            <a:ext cx="9067800" cy="6852174"/>
            <a:chOff x="76200" y="5824"/>
            <a:chExt cx="9067800" cy="6852174"/>
          </a:xfrm>
        </p:grpSpPr>
        <p:sp>
          <p:nvSpPr>
            <p:cNvPr id="2" name="Rectangle 1"/>
            <p:cNvSpPr/>
            <p:nvPr/>
          </p:nvSpPr>
          <p:spPr>
            <a:xfrm>
              <a:off x="76200" y="5824"/>
              <a:ext cx="9067800" cy="536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04800" y="82768"/>
              <a:ext cx="8839200" cy="6775230"/>
              <a:chOff x="359994" y="92928"/>
              <a:chExt cx="3888159" cy="3127130"/>
            </a:xfrm>
          </p:grpSpPr>
          <p:sp>
            <p:nvSpPr>
              <p:cNvPr id="58" name="object 58"/>
              <p:cNvSpPr/>
              <p:nvPr/>
            </p:nvSpPr>
            <p:spPr>
              <a:xfrm>
                <a:off x="359994" y="304850"/>
                <a:ext cx="3888159" cy="29152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98048" y="92928"/>
                <a:ext cx="2747173" cy="326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I. </a:t>
                </a:r>
                <a:r>
                  <a:rPr lang="en-US" sz="4000" dirty="0" err="1" smtClean="0"/>
                  <a:t>Decoherence</a:t>
                </a:r>
                <a:r>
                  <a:rPr lang="en-US" sz="4000" dirty="0" smtClean="0"/>
                  <a:t> </a:t>
                </a:r>
                <a:r>
                  <a:rPr lang="en-US" sz="4000" dirty="0"/>
                  <a:t>Control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8048" y="434975"/>
                <a:ext cx="2264202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422328" y="717545"/>
            <a:ext cx="634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Ia. Single spin probe</a:t>
            </a:r>
            <a:endParaRPr lang="en-US" sz="3600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4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026" y="5824"/>
            <a:ext cx="525213" cy="152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37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93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930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68" y="0"/>
                </a:move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5950" y="17878"/>
                </a:lnTo>
                <a:lnTo>
                  <a:pt x="30751" y="5294"/>
                </a:lnTo>
                <a:lnTo>
                  <a:pt x="18068" y="0"/>
                </a:lnTo>
                <a:close/>
              </a:path>
            </a:pathLst>
          </a:custGeom>
          <a:solidFill>
            <a:srgbClr val="040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930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287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924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922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917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91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910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0406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9092" y="5824"/>
            <a:ext cx="43578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04064C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04064C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04064C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029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027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022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020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3016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0139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009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007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80011" y="5824"/>
            <a:ext cx="43578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806029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806029"/>
                </a:solidFill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8121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119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114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8112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30929" y="5824"/>
            <a:ext cx="4320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806029"/>
                </a:solidFill>
                <a:latin typeface="Arial"/>
                <a:cs typeface="Arial"/>
              </a:rPr>
              <a:t> </a:t>
            </a:r>
            <a:r>
              <a:rPr sz="1000" spc="-59" dirty="0">
                <a:solidFill>
                  <a:srgbClr val="806029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2842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8407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2836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834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2829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2827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822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820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2816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814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2809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8074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8029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78146" y="5824"/>
            <a:ext cx="4433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806029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806029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867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8673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668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86665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86620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86599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655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86531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6486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6467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36472" y="5824"/>
            <a:ext cx="42697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Goal</a:t>
            </a:r>
            <a:r>
              <a:rPr sz="1000" spc="69" dirty="0">
                <a:solidFill>
                  <a:srgbClr val="806029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806029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428753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28708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28687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28642" y="210954"/>
            <a:ext cx="71792" cy="71726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1" y="18001"/>
                </a:moveTo>
                <a:lnTo>
                  <a:pt x="30751" y="5294"/>
                </a:lnTo>
                <a:lnTo>
                  <a:pt x="18068" y="0"/>
                </a:lnTo>
                <a:lnTo>
                  <a:pt x="5320" y="5231"/>
                </a:lnTo>
                <a:lnTo>
                  <a:pt x="0" y="17878"/>
                </a:lnTo>
                <a:lnTo>
                  <a:pt x="5216" y="30658"/>
                </a:lnTo>
                <a:lnTo>
                  <a:pt x="17831" y="36001"/>
                </a:lnTo>
                <a:lnTo>
                  <a:pt x="30639" y="30797"/>
                </a:lnTo>
                <a:lnTo>
                  <a:pt x="36000" y="18207"/>
                </a:lnTo>
                <a:lnTo>
                  <a:pt x="36001" y="18001"/>
                </a:lnTo>
                <a:close/>
              </a:path>
            </a:pathLst>
          </a:custGeom>
          <a:ln w="5060">
            <a:solidFill>
              <a:srgbClr val="806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378473" y="5824"/>
            <a:ext cx="57307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000" spc="-30" dirty="0">
                <a:solidFill>
                  <a:srgbClr val="806029"/>
                </a:solidFill>
                <a:latin typeface="Arial"/>
                <a:cs typeface="Arial"/>
              </a:rPr>
              <a:t>Summ</a:t>
            </a:r>
            <a:r>
              <a:rPr sz="1000" spc="-59" dirty="0">
                <a:solidFill>
                  <a:srgbClr val="806029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806029"/>
                </a:solidFill>
                <a:latin typeface="Arial"/>
                <a:cs typeface="Arial"/>
              </a:rPr>
              <a:t>ry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0" y="2"/>
            <a:ext cx="9144000" cy="6858000"/>
            <a:chOff x="359994" y="304850"/>
            <a:chExt cx="3888159" cy="2915208"/>
          </a:xfrm>
        </p:grpSpPr>
        <p:grpSp>
          <p:nvGrpSpPr>
            <p:cNvPr id="61" name="Group 60"/>
            <p:cNvGrpSpPr/>
            <p:nvPr/>
          </p:nvGrpSpPr>
          <p:grpSpPr>
            <a:xfrm>
              <a:off x="359994" y="304850"/>
              <a:ext cx="3888159" cy="2915208"/>
              <a:chOff x="359994" y="304850"/>
              <a:chExt cx="3888159" cy="2915208"/>
            </a:xfrm>
          </p:grpSpPr>
          <p:sp>
            <p:nvSpPr>
              <p:cNvPr id="58" name="object 58"/>
              <p:cNvSpPr/>
              <p:nvPr/>
            </p:nvSpPr>
            <p:spPr>
              <a:xfrm>
                <a:off x="359994" y="304850"/>
                <a:ext cx="3888159" cy="29152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52034" y="434975"/>
                <a:ext cx="22102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04595" y="339732"/>
              <a:ext cx="2120813" cy="26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err="1"/>
                <a:t>Decoherence</a:t>
              </a:r>
              <a:r>
                <a:rPr lang="en-US" sz="3400" dirty="0"/>
                <a:t> Control</a:t>
              </a:r>
            </a:p>
          </p:txBody>
        </p: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54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24" b="2642"/>
          <a:stretch/>
        </p:blipFill>
        <p:spPr bwMode="auto">
          <a:xfrm>
            <a:off x="0" y="152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378668"/>
            <a:ext cx="9144000" cy="6479332"/>
            <a:chOff x="0" y="378668"/>
            <a:chExt cx="9144000" cy="6479332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378668"/>
              <a:ext cx="9144000" cy="6362700"/>
              <a:chOff x="0" y="378668"/>
              <a:chExt cx="9144000" cy="636270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4717" b="2604"/>
              <a:stretch/>
            </p:blipFill>
            <p:spPr bwMode="auto">
              <a:xfrm>
                <a:off x="0" y="378668"/>
                <a:ext cx="9144000" cy="636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167844" y="620688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PRL</a:t>
                </a:r>
                <a:r>
                  <a:rPr lang="en-US" dirty="0" smtClean="0"/>
                  <a:t> </a:t>
                </a:r>
                <a:r>
                  <a:rPr lang="en-US" dirty="0"/>
                  <a:t>104; 040401 (2010); PRA 85, 052105 (2012)</a:t>
                </a:r>
                <a:endParaRPr lang="en-US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0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04" y="949260"/>
            <a:ext cx="8744641" cy="4783996"/>
            <a:chOff x="407267" y="2883816"/>
            <a:chExt cx="8485213" cy="381225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448" t="43972" r="2884" b="2361"/>
            <a:stretch/>
          </p:blipFill>
          <p:spPr bwMode="auto">
            <a:xfrm>
              <a:off x="407267" y="3015574"/>
              <a:ext cx="8485213" cy="3680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5004048" y="2883816"/>
              <a:ext cx="3888432" cy="977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1560" y="25929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Universal task-optimized control</a:t>
            </a:r>
          </a:p>
          <a:p>
            <a:r>
              <a:rPr lang="en-US" dirty="0" smtClean="0"/>
              <a:t>Jens Clausen, Guy Bensky &amp; G.K. </a:t>
            </a:r>
            <a:r>
              <a:rPr lang="en-US" b="1" dirty="0" smtClean="0"/>
              <a:t>PRL</a:t>
            </a:r>
            <a:r>
              <a:rPr lang="en-US" dirty="0" smtClean="0"/>
              <a:t> 104; 040401 (2010); PRA 85, 052105 (2012)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73827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 under energy 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9389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Universal paradigms of open-system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2206" y="1219200"/>
                <a:ext cx="7745994" cy="398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Minimized bath effect ≡ Quantum Zeno effect (QZE):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     ● minimized overlap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(under constraints)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Maximized bath effect ≡ Anti-Zeno effect (AZE):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     ● maximized overlap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(under constraints)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       KK  </a:t>
                </a:r>
                <a:r>
                  <a:rPr lang="en-US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(A. </a:t>
                </a:r>
                <a:r>
                  <a:rPr lang="en-US" sz="120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Kofman</a:t>
                </a:r>
                <a:r>
                  <a:rPr lang="en-US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&amp; G. Kurizki, Nature (2000); PRL (2001,2004))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Both are useful: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     ● QZE for bath decoupling in QIP / </a:t>
                </a:r>
                <a:r>
                  <a:rPr lang="en-US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decoherence</a:t>
                </a: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control </a:t>
                </a:r>
                <a:b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</a:b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        </a:t>
                </a:r>
                <a:r>
                  <a:rPr lang="en-US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(G. Gordon &amp; GK, PRL (2006, 2008))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     ● AZE for bath-assisted processes (transfer, cooling)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        </a:t>
                </a:r>
                <a:r>
                  <a:rPr lang="en-US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(N. Erez, G. Gordon, M. Nest &amp; GK, Nature (2008))</a:t>
                </a:r>
              </a:p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06" y="1219200"/>
                <a:ext cx="7745994" cy="3988912"/>
              </a:xfrm>
              <a:prstGeom prst="rect">
                <a:avLst/>
              </a:prstGeom>
              <a:blipFill rotWithShape="1">
                <a:blip r:embed="rId2"/>
                <a:stretch>
                  <a:fillRect l="-1101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4"/>
          <a:stretch/>
        </p:blipFill>
        <p:spPr bwMode="auto">
          <a:xfrm>
            <a:off x="504970" y="1828800"/>
            <a:ext cx="7218960" cy="410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4950" y="3124200"/>
            <a:ext cx="64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Zeno</a:t>
            </a:r>
          </a:p>
        </p:txBody>
      </p:sp>
      <p:sp>
        <p:nvSpPr>
          <p:cNvPr id="3" name="Rectangle 2"/>
          <p:cNvSpPr/>
          <p:nvPr/>
        </p:nvSpPr>
        <p:spPr>
          <a:xfrm>
            <a:off x="7751090" y="4408469"/>
            <a:ext cx="1367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anti-Zeno</a:t>
            </a:r>
            <a:b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(inadvertently)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810" y="228600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Ia. Single spin probe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30" y="690265"/>
            <a:ext cx="7267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Bath-optimized minimal-energy control (BOMEC)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Euler-Lagrange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Optimal Modulation: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G. Gordon, D.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Lidar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&amp; GK (PRL, 2008)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J. Clausen, G. Bensky &amp; GK, PRL </a:t>
            </a: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104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040401 (2010)</a:t>
            </a:r>
          </a:p>
        </p:txBody>
      </p:sp>
    </p:spTree>
    <p:extLst>
      <p:ext uri="{BB962C8B-B14F-4D97-AF65-F5344CB8AC3E}">
        <p14:creationId xmlns:p14="http://schemas.microsoft.com/office/powerpoint/2010/main" val="15030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787</Words>
  <Application>Microsoft Office PowerPoint</Application>
  <PresentationFormat>On-screen Show (4:3)</PresentationFormat>
  <Paragraphs>148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1_Office Theme</vt:lpstr>
      <vt:lpstr>Office Theme</vt:lpstr>
      <vt:lpstr>Thermal Baths as Quantum Resources: More Friends  than Foes? Gershon Kurizki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Debesh</dc:creator>
  <cp:lastModifiedBy>Terry Debesh</cp:lastModifiedBy>
  <cp:revision>26</cp:revision>
  <dcterms:created xsi:type="dcterms:W3CDTF">2015-06-10T08:55:15Z</dcterms:created>
  <dcterms:modified xsi:type="dcterms:W3CDTF">2016-11-30T13:54:20Z</dcterms:modified>
</cp:coreProperties>
</file>